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01" r:id="rId5"/>
    <p:sldId id="256" r:id="rId6"/>
    <p:sldId id="257" r:id="rId7"/>
    <p:sldId id="262" r:id="rId8"/>
    <p:sldId id="277" r:id="rId9"/>
    <p:sldId id="258" r:id="rId10"/>
    <p:sldId id="302" r:id="rId11"/>
    <p:sldId id="259" r:id="rId12"/>
    <p:sldId id="270" r:id="rId1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6"/>
    </p:embeddedFon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Sora SemiBold" panose="020B0604020202020204" charset="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72" roundtripDataSignature="AMtx7mjklaCVvtpHUWSNd0ixSQ+jquZ75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799B01-314C-49CC-DB20-C95367B9D319}" name="Cristina Gutiérrez Jiménez" initials="CG" userId="S::cgutierrez@freepikco.onmicrosoft.com::9b066b6f-0938-49e6-9aab-2bba891a0f35" providerId="AD"/>
  <p188:author id="{07507977-5039-A8F7-4EA5-74658BDCF63F}" name="jmolinos@intranet.freepikcompany.com" initials="j" userId="S-1-5-21-179105700-2695781124-4246538168-24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A96"/>
    <a:srgbClr val="FFFFFF"/>
    <a:srgbClr val="667EF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DF7B9C-EBDF-46A0-83E7-B09A4955A7FC}">
  <a:tblStyle styleId="{A6DF7B9C-EBDF-46A0-83E7-B09A4955A7F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94660"/>
  </p:normalViewPr>
  <p:slideViewPr>
    <p:cSldViewPr snapToGrid="0">
      <p:cViewPr>
        <p:scale>
          <a:sx n="150" d="100"/>
          <a:sy n="150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72" Type="http://customschemas.google.com/relationships/presentationmetadata" Target="meta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7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E31DFB-DBB3-AA60-7A6C-2A4A2F7F6E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449E5-1312-2FA6-E29F-1F0F0D3CA9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96FE1-22E7-4AE4-8C76-B00C76814543}" type="datetimeFigureOut">
              <a:rPr lang="es-ES" smtClean="0"/>
              <a:t>05/02/2024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D1F64-243D-6721-A717-7011DEE740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0932CC-B4C6-2646-5100-DF9301D2DF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FACC9-2CF6-473D-A817-FB7A1582230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439795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5487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7615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EA9CA14F-B3E5-7829-1007-64ABADCD5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>
            <a:extLst>
              <a:ext uri="{FF2B5EF4-FFF2-40B4-BE49-F238E27FC236}">
                <a16:creationId xmlns:a16="http://schemas.microsoft.com/office/drawing/2014/main" id="{36BD76FF-50BF-AD4E-6931-5888F12264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>
            <a:extLst>
              <a:ext uri="{FF2B5EF4-FFF2-40B4-BE49-F238E27FC236}">
                <a16:creationId xmlns:a16="http://schemas.microsoft.com/office/drawing/2014/main" id="{18C67658-3853-5BE8-0B0A-12A9C88DDE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1410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6540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4572000" y="1703437"/>
            <a:ext cx="3848100" cy="11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Bebas Neue"/>
              <a:buNone/>
              <a:defRPr sz="4800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4572000" y="2893255"/>
            <a:ext cx="3848100" cy="35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bg2"/>
                </a:solidFill>
                <a:latin typeface="Lato" panose="020F0502020204030203" pitchFamily="34" charset="0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bg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2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body" idx="1"/>
          </p:nvPr>
        </p:nvSpPr>
        <p:spPr>
          <a:xfrm>
            <a:off x="723901" y="3078954"/>
            <a:ext cx="2531804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2"/>
          </p:nvPr>
        </p:nvSpPr>
        <p:spPr>
          <a:xfrm>
            <a:off x="3306099" y="3078954"/>
            <a:ext cx="2531804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body" idx="3"/>
          </p:nvPr>
        </p:nvSpPr>
        <p:spPr>
          <a:xfrm>
            <a:off x="723901" y="2686471"/>
            <a:ext cx="253180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4"/>
          </p:nvPr>
        </p:nvSpPr>
        <p:spPr>
          <a:xfrm>
            <a:off x="3306098" y="2684793"/>
            <a:ext cx="253180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5"/>
          </p:nvPr>
        </p:nvSpPr>
        <p:spPr>
          <a:xfrm>
            <a:off x="5888296" y="3078953"/>
            <a:ext cx="2531804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6"/>
          </p:nvPr>
        </p:nvSpPr>
        <p:spPr>
          <a:xfrm>
            <a:off x="5888297" y="2680643"/>
            <a:ext cx="253180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;p21">
            <a:extLst>
              <a:ext uri="{FF2B5EF4-FFF2-40B4-BE49-F238E27FC236}">
                <a16:creationId xmlns:a16="http://schemas.microsoft.com/office/drawing/2014/main" id="{610FF660-843B-830C-355D-5F88BC8AC7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1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6874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694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1598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>
            <a:spLocks noGrp="1"/>
          </p:cNvSpPr>
          <p:nvPr>
            <p:ph type="title"/>
          </p:nvPr>
        </p:nvSpPr>
        <p:spPr>
          <a:xfrm>
            <a:off x="3771900" y="2028890"/>
            <a:ext cx="4648200" cy="202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ebas Neue"/>
              <a:buNone/>
              <a:defRPr sz="5000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1"/>
          </p:nvPr>
        </p:nvSpPr>
        <p:spPr>
          <a:xfrm>
            <a:off x="3771900" y="4057154"/>
            <a:ext cx="4648200" cy="53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naheim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body" idx="2"/>
          </p:nvPr>
        </p:nvSpPr>
        <p:spPr>
          <a:xfrm>
            <a:off x="723900" y="572118"/>
            <a:ext cx="2080966" cy="164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8800">
                <a:solidFill>
                  <a:schemeClr val="tx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bg2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68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723900" y="1325526"/>
            <a:ext cx="7696200" cy="2574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2"/>
          <p:cNvSpPr txBox="1">
            <a:spLocks noGrp="1"/>
          </p:cNvSpPr>
          <p:nvPr>
            <p:ph type="title"/>
          </p:nvPr>
        </p:nvSpPr>
        <p:spPr>
          <a:xfrm>
            <a:off x="723900" y="1297126"/>
            <a:ext cx="3407113" cy="1971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>
            <a:spLocks noGrp="1"/>
          </p:cNvSpPr>
          <p:nvPr>
            <p:ph type="pic" idx="2"/>
          </p:nvPr>
        </p:nvSpPr>
        <p:spPr>
          <a:xfrm>
            <a:off x="4572000" y="744140"/>
            <a:ext cx="384810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22"/>
          <p:cNvSpPr txBox="1">
            <a:spLocks noGrp="1"/>
          </p:cNvSpPr>
          <p:nvPr>
            <p:ph type="body" idx="1"/>
          </p:nvPr>
        </p:nvSpPr>
        <p:spPr>
          <a:xfrm>
            <a:off x="723900" y="3278017"/>
            <a:ext cx="3407113" cy="112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bg2"/>
                </a:solidFill>
                <a:latin typeface="Lato" panose="020F0502020204030203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6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6"/>
          <p:cNvSpPr txBox="1">
            <a:spLocks noGrp="1"/>
          </p:cNvSpPr>
          <p:nvPr>
            <p:ph type="title"/>
          </p:nvPr>
        </p:nvSpPr>
        <p:spPr>
          <a:xfrm>
            <a:off x="723900" y="3844151"/>
            <a:ext cx="7696199" cy="746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bg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7"/>
          <p:cNvSpPr txBox="1">
            <a:spLocks noGrp="1"/>
          </p:cNvSpPr>
          <p:nvPr>
            <p:ph type="title"/>
          </p:nvPr>
        </p:nvSpPr>
        <p:spPr>
          <a:xfrm>
            <a:off x="723900" y="1543455"/>
            <a:ext cx="7696200" cy="1307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>
                <a:solidFill>
                  <a:schemeClr val="bg1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1"/>
          </p:nvPr>
        </p:nvSpPr>
        <p:spPr>
          <a:xfrm>
            <a:off x="723900" y="2850609"/>
            <a:ext cx="7696200" cy="495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451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Table of contents">
    <p:bg>
      <p:bgPr>
        <a:solidFill>
          <a:schemeClr val="bg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25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body" idx="1"/>
          </p:nvPr>
        </p:nvSpPr>
        <p:spPr>
          <a:xfrm>
            <a:off x="1773778" y="2296552"/>
            <a:ext cx="2550242" cy="525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Lato" panose="020F0502020204030203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2"/>
          </p:nvPr>
        </p:nvSpPr>
        <p:spPr>
          <a:xfrm>
            <a:off x="1773778" y="1527393"/>
            <a:ext cx="2550242" cy="78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body" idx="3"/>
          </p:nvPr>
        </p:nvSpPr>
        <p:spPr>
          <a:xfrm>
            <a:off x="853884" y="1711688"/>
            <a:ext cx="785424" cy="529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 b="1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4"/>
          </p:nvPr>
        </p:nvSpPr>
        <p:spPr>
          <a:xfrm>
            <a:off x="5734151" y="2296552"/>
            <a:ext cx="2550242" cy="525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Lato" panose="020F0502020204030203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5"/>
          </p:nvPr>
        </p:nvSpPr>
        <p:spPr>
          <a:xfrm>
            <a:off x="5734153" y="1527394"/>
            <a:ext cx="2550242" cy="78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6"/>
          </p:nvPr>
        </p:nvSpPr>
        <p:spPr>
          <a:xfrm>
            <a:off x="4834213" y="1712700"/>
            <a:ext cx="765470" cy="52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 b="1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7"/>
          </p:nvPr>
        </p:nvSpPr>
        <p:spPr>
          <a:xfrm>
            <a:off x="5734151" y="3893717"/>
            <a:ext cx="2550242" cy="54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Lato" panose="020F0502020204030203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8"/>
          </p:nvPr>
        </p:nvSpPr>
        <p:spPr>
          <a:xfrm>
            <a:off x="5734151" y="3164560"/>
            <a:ext cx="2550242" cy="78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9"/>
          </p:nvPr>
        </p:nvSpPr>
        <p:spPr>
          <a:xfrm>
            <a:off x="4834211" y="3346890"/>
            <a:ext cx="765470" cy="52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 b="1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13"/>
          </p:nvPr>
        </p:nvSpPr>
        <p:spPr>
          <a:xfrm>
            <a:off x="1773778" y="3893716"/>
            <a:ext cx="2550242" cy="54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Lato" panose="020F0502020204030203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14"/>
          </p:nvPr>
        </p:nvSpPr>
        <p:spPr>
          <a:xfrm>
            <a:off x="1773778" y="3164559"/>
            <a:ext cx="2550242" cy="78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5"/>
          </p:nvPr>
        </p:nvSpPr>
        <p:spPr>
          <a:xfrm>
            <a:off x="853884" y="3349865"/>
            <a:ext cx="785424" cy="52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 b="1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E8A828-225D-A17D-2193-919821C30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1"/>
            <a:ext cx="7696200" cy="560732"/>
          </a:xfrm>
          <a:prstGeom prst="rect">
            <a:avLst/>
          </a:prstGeom>
        </p:spPr>
        <p:txBody>
          <a:bodyPr vert="horz" lIns="36000" tIns="36000" rIns="36000" bIns="3600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21E021-4DD6-BC25-96F6-228BE5876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1451429"/>
            <a:ext cx="7696200" cy="3139621"/>
          </a:xfrm>
          <a:prstGeom prst="rect">
            <a:avLst/>
          </a:prstGeom>
        </p:spPr>
        <p:txBody>
          <a:bodyPr vert="horz" lIns="36000" tIns="36000" rIns="36000" bIns="36000" rtlCol="0" anchor="t">
            <a:no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9" r:id="rId4"/>
    <p:sldLayoutId id="2147483656" r:id="rId5"/>
    <p:sldLayoutId id="2147483660" r:id="rId6"/>
    <p:sldLayoutId id="2147483661" r:id="rId7"/>
    <p:sldLayoutId id="2147483667" r:id="rId8"/>
    <p:sldLayoutId id="2147483651" r:id="rId9"/>
    <p:sldLayoutId id="2147483655" r:id="rId10"/>
    <p:sldLayoutId id="2147483663" r:id="rId11"/>
    <p:sldLayoutId id="2147483668" r:id="rId12"/>
    <p:sldLayoutId id="2147483669" r:id="rId13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500" b="1" i="0" u="none" strike="noStrike" cap="none">
          <a:solidFill>
            <a:schemeClr val="bg2"/>
          </a:solidFill>
          <a:latin typeface="Sora SemiBold" panose="020B0604020202020204" charset="0"/>
          <a:ea typeface="Sora SemiBold" panose="020B0604020202020204" charset="0"/>
          <a:cs typeface="Sora SemiBold" panose="020B060402020202020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2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16.svg"/><Relationship Id="rId4" Type="http://schemas.openxmlformats.org/officeDocument/2006/relationships/image" Target="../media/image13.svg"/><Relationship Id="rId9" Type="http://schemas.openxmlformats.org/officeDocument/2006/relationships/image" Target="../media/image7.png"/><Relationship Id="rId1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8.sv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6.png"/><Relationship Id="rId4" Type="http://schemas.openxmlformats.org/officeDocument/2006/relationships/image" Target="../media/image8.sv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3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 txBox="1">
            <a:spLocks noGrp="1"/>
          </p:cNvSpPr>
          <p:nvPr>
            <p:ph type="ctrTitle"/>
          </p:nvPr>
        </p:nvSpPr>
        <p:spPr>
          <a:xfrm>
            <a:off x="1061831" y="1287150"/>
            <a:ext cx="4175022" cy="834974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sz="6000" dirty="0" err="1">
                <a:latin typeface="Tajwal"/>
              </a:rPr>
              <a:t>Edrak</a:t>
            </a:r>
            <a:endParaRPr lang="en-US" sz="6000" noProof="0" dirty="0">
              <a:latin typeface="Tajwal"/>
            </a:endParaRPr>
          </a:p>
        </p:txBody>
      </p:sp>
      <p:sp>
        <p:nvSpPr>
          <p:cNvPr id="78" name="Google Shape;78;p1"/>
          <p:cNvSpPr txBox="1">
            <a:spLocks noGrp="1"/>
          </p:cNvSpPr>
          <p:nvPr>
            <p:ph type="subTitle" idx="1"/>
          </p:nvPr>
        </p:nvSpPr>
        <p:spPr>
          <a:xfrm>
            <a:off x="1061831" y="2048016"/>
            <a:ext cx="4054251" cy="350837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noProof="0" dirty="0">
                <a:latin typeface="Tajwal"/>
              </a:rPr>
              <a:t>"An autism-friendly educational journey awaits in our game."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A8B0E6-937E-B98F-A32E-B0AC0D8844F6}"/>
              </a:ext>
            </a:extLst>
          </p:cNvPr>
          <p:cNvGrpSpPr/>
          <p:nvPr/>
        </p:nvGrpSpPr>
        <p:grpSpPr>
          <a:xfrm>
            <a:off x="-258098" y="4502697"/>
            <a:ext cx="2384519" cy="706202"/>
            <a:chOff x="-258098" y="4115513"/>
            <a:chExt cx="3691861" cy="1093386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FDB74C9-0552-6BF3-61E7-68BCD0CD0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4115513"/>
              <a:ext cx="3433763" cy="102798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C09D1F14-185E-8EA4-05BF-B3E09A528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58098" y="4267200"/>
              <a:ext cx="2924175" cy="8763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4743024-F71C-1C4D-0063-EAC7C7F3C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56997" y="4437574"/>
              <a:ext cx="2521974" cy="77132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FEBC4B-F09E-30D0-FF88-0606D4098A72}"/>
              </a:ext>
            </a:extLst>
          </p:cNvPr>
          <p:cNvGrpSpPr/>
          <p:nvPr/>
        </p:nvGrpSpPr>
        <p:grpSpPr>
          <a:xfrm>
            <a:off x="8703580" y="-279249"/>
            <a:ext cx="542329" cy="1840100"/>
            <a:chOff x="8405486" y="-381319"/>
            <a:chExt cx="840423" cy="2851520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6808DD8-1EAB-F902-F0BA-1CDBCBFD0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05486" y="0"/>
              <a:ext cx="738514" cy="2470201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FA0E1AB-B555-D73A-D828-CA6E04861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95236" y="1"/>
              <a:ext cx="448764" cy="174740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5897D42F-585E-8794-8893-333986521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53251" y="-381319"/>
              <a:ext cx="392658" cy="1283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6511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23BA069-B8CB-3BA1-308F-BCADDAB609D3}"/>
              </a:ext>
            </a:extLst>
          </p:cNvPr>
          <p:cNvGrpSpPr/>
          <p:nvPr/>
        </p:nvGrpSpPr>
        <p:grpSpPr>
          <a:xfrm>
            <a:off x="-258098" y="4115513"/>
            <a:ext cx="3691861" cy="1093386"/>
            <a:chOff x="-258098" y="4115513"/>
            <a:chExt cx="3691861" cy="1093386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A02A2D1-2990-1FBE-B22E-F0B7A8902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4115513"/>
              <a:ext cx="3433763" cy="1027987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C6DE0FF-9381-0776-6E49-EA9888BD3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58098" y="4267200"/>
              <a:ext cx="2924175" cy="8763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B0FB0BC-0528-DD8D-B5C0-EC95D420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56997" y="4437574"/>
              <a:ext cx="2521974" cy="771325"/>
            </a:xfrm>
            <a:prstGeom prst="rect">
              <a:avLst/>
            </a:prstGeom>
          </p:spPr>
        </p:pic>
      </p:grpSp>
      <p:sp>
        <p:nvSpPr>
          <p:cNvPr id="77" name="Google Shape;77;p1"/>
          <p:cNvSpPr txBox="1">
            <a:spLocks noGrp="1"/>
          </p:cNvSpPr>
          <p:nvPr>
            <p:ph type="ctrTitle"/>
          </p:nvPr>
        </p:nvSpPr>
        <p:spPr>
          <a:xfrm>
            <a:off x="251432" y="855409"/>
            <a:ext cx="7114568" cy="882599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sz="4400" dirty="0">
                <a:latin typeface="Tajwal"/>
                <a:cs typeface="Sora SemiBold"/>
              </a:rPr>
              <a:t>Introduction &amp; Purpose </a:t>
            </a:r>
            <a:endParaRPr lang="en-US" noProof="0" dirty="0">
              <a:latin typeface="Tajwal"/>
            </a:endParaRPr>
          </a:p>
        </p:txBody>
      </p:sp>
      <p:sp>
        <p:nvSpPr>
          <p:cNvPr id="78" name="Google Shape;78;p1"/>
          <p:cNvSpPr txBox="1">
            <a:spLocks noGrp="1"/>
          </p:cNvSpPr>
          <p:nvPr>
            <p:ph type="subTitle" idx="1"/>
          </p:nvPr>
        </p:nvSpPr>
        <p:spPr>
          <a:xfrm>
            <a:off x="251432" y="1738008"/>
            <a:ext cx="6724650" cy="1106436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r>
              <a:rPr lang="en-US" dirty="0" err="1">
                <a:latin typeface="Tajwal"/>
                <a:ea typeface="Lato"/>
                <a:cs typeface="Sora SemiBold" panose="020B0604020202020204" charset="0"/>
              </a:rPr>
              <a:t>Edrak</a:t>
            </a:r>
            <a:r>
              <a:rPr lang="en-US" dirty="0">
                <a:latin typeface="Tajwal"/>
                <a:ea typeface="Lato"/>
                <a:cs typeface="Sora SemiBold" panose="020B0604020202020204" charset="0"/>
              </a:rPr>
              <a:t> is an educational game that is specially tailored for children with autism. We strive to offer an educational game that supports the Arabic language, addresses their sensory needs, and provides educational value. </a:t>
            </a:r>
            <a:endParaRPr lang="en-US" dirty="0">
              <a:latin typeface="Tajwal"/>
              <a:cs typeface="Sora SemiBold" panose="020B0604020202020204" charset="0"/>
            </a:endParaRP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81A90B-87CB-B761-1769-566DFE746EEF}"/>
              </a:ext>
            </a:extLst>
          </p:cNvPr>
          <p:cNvGrpSpPr/>
          <p:nvPr/>
        </p:nvGrpSpPr>
        <p:grpSpPr>
          <a:xfrm>
            <a:off x="8405486" y="-381319"/>
            <a:ext cx="840423" cy="2851520"/>
            <a:chOff x="8405486" y="-381319"/>
            <a:chExt cx="840423" cy="285152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B4E0322B-7053-EC28-BC85-4CE9377F0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05486" y="0"/>
              <a:ext cx="738514" cy="2470201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2E8A36F8-E340-FFFA-7663-3C449987E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95236" y="1"/>
              <a:ext cx="448764" cy="17474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2DA1FD6B-F889-ACF2-9AFE-2D4926EE2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53251" y="-381319"/>
              <a:ext cx="392658" cy="12838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2D2F01A-1F3A-105B-3D80-DD2C135012CD}"/>
              </a:ext>
            </a:extLst>
          </p:cNvPr>
          <p:cNvGrpSpPr/>
          <p:nvPr/>
        </p:nvGrpSpPr>
        <p:grpSpPr>
          <a:xfrm rot="5551155" flipH="1">
            <a:off x="7563784" y="3693366"/>
            <a:ext cx="834234" cy="2470201"/>
            <a:chOff x="-95720" y="0"/>
            <a:chExt cx="834234" cy="2470201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D463B9E-B508-A651-2E77-AB3138AFF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0" y="0"/>
              <a:ext cx="738514" cy="2470201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14FED35-974A-CC23-AC17-8312F4B59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04E3FC7-A82C-8A33-2AF1-F82ABB904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  <p:graphicFrame>
        <p:nvGraphicFramePr>
          <p:cNvPr id="2" name="Google Shape;134;p28">
            <a:extLst>
              <a:ext uri="{FF2B5EF4-FFF2-40B4-BE49-F238E27FC236}">
                <a16:creationId xmlns:a16="http://schemas.microsoft.com/office/drawing/2014/main" id="{53ADB5D5-4901-EF68-BE13-862FEBEE8E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3649563"/>
              </p:ext>
            </p:extLst>
          </p:nvPr>
        </p:nvGraphicFramePr>
        <p:xfrm>
          <a:off x="723900" y="1988622"/>
          <a:ext cx="7704000" cy="18076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1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dirty="0">
                          <a:solidFill>
                            <a:schemeClr val="bg1"/>
                          </a:solidFill>
                          <a:latin typeface="Tajwal"/>
                          <a:ea typeface="Anaheim"/>
                          <a:cs typeface="Times New Roman" panose="02020603050405020304" pitchFamily="18" charset="0"/>
                          <a:sym typeface="Anaheim"/>
                        </a:rPr>
                        <a:t>User Interface 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b="0" dirty="0">
                          <a:solidFill>
                            <a:schemeClr val="dk1"/>
                          </a:solidFill>
                          <a:latin typeface="Tajwal"/>
                          <a:ea typeface="Anaheim"/>
                          <a:cs typeface="Times New Roman" panose="02020603050405020304" pitchFamily="18" charset="0"/>
                          <a:sym typeface="Anaheim"/>
                        </a:rPr>
                        <a:t>We carefully designed the UI to match sensory needs. </a:t>
                      </a:r>
                      <a:r>
                        <a:rPr lang="en-US" sz="900" i="1" dirty="0">
                          <a:solidFill>
                            <a:schemeClr val="dk1"/>
                          </a:solidFill>
                          <a:latin typeface="Tajwal"/>
                          <a:ea typeface="Anaheim"/>
                          <a:cs typeface="Times New Roman" panose="02020603050405020304" pitchFamily="18" charset="0"/>
                          <a:sym typeface="Anaheim"/>
                        </a:rPr>
                        <a:t>Ex. Adopting Vertical alignment and using favored colors. 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dirty="0">
                          <a:solidFill>
                            <a:schemeClr val="bg1"/>
                          </a:solidFill>
                          <a:latin typeface="Tajwal"/>
                          <a:ea typeface="Anaheim"/>
                          <a:cs typeface="Times New Roman" panose="02020603050405020304" pitchFamily="18" charset="0"/>
                          <a:sym typeface="Anaheim"/>
                        </a:rPr>
                        <a:t>Simple Levels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b="0">
                          <a:solidFill>
                            <a:schemeClr val="dk1"/>
                          </a:solidFill>
                          <a:latin typeface="Tajwal"/>
                          <a:ea typeface="Anaheim"/>
                          <a:cs typeface="Times New Roman" panose="02020603050405020304" pitchFamily="18" charset="0"/>
                          <a:sym typeface="Anaheim"/>
                        </a:rPr>
                        <a:t>Accommodating different levels of perception for every child. </a:t>
                      </a:r>
                      <a:r>
                        <a:rPr lang="en-US" sz="900">
                          <a:solidFill>
                            <a:schemeClr val="dk1"/>
                          </a:solidFill>
                          <a:latin typeface="Tajwal"/>
                          <a:ea typeface="Anaheim"/>
                          <a:cs typeface="Times New Roman" panose="02020603050405020304" pitchFamily="18" charset="0"/>
                          <a:sym typeface="Anaheim"/>
                        </a:rPr>
                        <a:t>Ex. 4 different levels with different difficulties. 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>
                          <a:solidFill>
                            <a:schemeClr val="bg1"/>
                          </a:solidFill>
                          <a:latin typeface="Tajwal"/>
                          <a:ea typeface="Anaheim"/>
                          <a:cs typeface="Times New Roman" panose="02020603050405020304" pitchFamily="18" charset="0"/>
                          <a:sym typeface="Anaheim"/>
                        </a:rPr>
                        <a:t>Rewarding System 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b="0">
                          <a:solidFill>
                            <a:schemeClr val="dk1"/>
                          </a:solidFill>
                          <a:latin typeface="Tajwal"/>
                          <a:ea typeface="Anaheim"/>
                          <a:cs typeface="Times New Roman" panose="02020603050405020304" pitchFamily="18" charset="0"/>
                          <a:sym typeface="Anaheim"/>
                        </a:rPr>
                        <a:t>We integrated game logic that grants a rewarding system. </a:t>
                      </a:r>
                      <a:r>
                        <a:rPr lang="en-US" sz="900">
                          <a:solidFill>
                            <a:schemeClr val="dk1"/>
                          </a:solidFill>
                          <a:latin typeface="Tajwal"/>
                          <a:ea typeface="Anaheim"/>
                          <a:cs typeface="Times New Roman" panose="02020603050405020304" pitchFamily="18" charset="0"/>
                          <a:sym typeface="Anaheim"/>
                        </a:rPr>
                        <a:t>Ex. Confetti, Score, etc. 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>
                          <a:solidFill>
                            <a:schemeClr val="bg1"/>
                          </a:solidFill>
                          <a:latin typeface="Tajwal"/>
                          <a:ea typeface="Anaheim"/>
                          <a:cs typeface="Times New Roman" panose="02020603050405020304" pitchFamily="18" charset="0"/>
                          <a:sym typeface="Anaheim"/>
                        </a:rPr>
                        <a:t>Multi-dimensional Learning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b="0">
                          <a:solidFill>
                            <a:schemeClr val="dk1"/>
                          </a:solidFill>
                          <a:latin typeface="Tajwal"/>
                          <a:ea typeface="Anaheim"/>
                          <a:cs typeface="Times New Roman" panose="02020603050405020304" pitchFamily="18" charset="0"/>
                          <a:sym typeface="Anaheim"/>
                        </a:rPr>
                        <a:t>Focused improving social, cognitive, and emotional skills. Ex. A counting game with multiple levels. 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en-US" sz="900" b="1">
                        <a:solidFill>
                          <a:schemeClr val="bg1"/>
                        </a:solidFill>
                        <a:latin typeface="Tajwal"/>
                        <a:ea typeface="Anaheim"/>
                        <a:cs typeface="Times New Roman" panose="02020603050405020304" pitchFamily="18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lang="en-US" sz="900" dirty="0">
                        <a:solidFill>
                          <a:schemeClr val="dk1"/>
                        </a:solidFill>
                        <a:latin typeface="Tajwal"/>
                        <a:ea typeface="Anaheim"/>
                        <a:cs typeface="Times New Roman" panose="02020603050405020304" pitchFamily="18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F75796B4-41DA-9E6A-E0DF-F1A5296CD0DE}"/>
              </a:ext>
            </a:extLst>
          </p:cNvPr>
          <p:cNvGrpSpPr/>
          <p:nvPr/>
        </p:nvGrpSpPr>
        <p:grpSpPr>
          <a:xfrm rot="15742485" flipH="1">
            <a:off x="306783" y="-1035394"/>
            <a:ext cx="834234" cy="2470201"/>
            <a:chOff x="-95720" y="0"/>
            <a:chExt cx="834234" cy="2470201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3E18D37-9047-D9DB-09B0-990CE4D22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0" y="0"/>
              <a:ext cx="738514" cy="2470201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89BB605F-CBFC-D657-47FC-7B953779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CE315CF-BBC9-8A9C-1CF8-3E91F2584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  <p:sp>
        <p:nvSpPr>
          <p:cNvPr id="6" name="Google Shape;91;p3">
            <a:extLst>
              <a:ext uri="{FF2B5EF4-FFF2-40B4-BE49-F238E27FC236}">
                <a16:creationId xmlns:a16="http://schemas.microsoft.com/office/drawing/2014/main" id="{AA41D39E-C0D9-8363-5EA0-771F931C3F00}"/>
              </a:ext>
            </a:extLst>
          </p:cNvPr>
          <p:cNvSpPr txBox="1">
            <a:spLocks/>
          </p:cNvSpPr>
          <p:nvPr/>
        </p:nvSpPr>
        <p:spPr>
          <a:xfrm>
            <a:off x="641487" y="777025"/>
            <a:ext cx="7696200" cy="5258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3500" b="1" i="0" u="none" strike="noStrike" cap="none">
                <a:solidFill>
                  <a:schemeClr val="bg1"/>
                </a:solidFill>
                <a:latin typeface="Sora SemiBold" pitchFamily="2" charset="0"/>
                <a:ea typeface="Sora SemiBold" panose="020B0604020202020204" charset="0"/>
                <a:cs typeface="Sora SemiBold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Tajwal"/>
              </a:rPr>
              <a:t>Completed Tasks and Achievements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28927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noProof="0">
                <a:latin typeface="Tajwal"/>
              </a:rPr>
              <a:t>Challenges Faced</a:t>
            </a:r>
            <a:endParaRPr lang="en-US" noProof="0" dirty="0">
              <a:latin typeface="Tajwal"/>
            </a:endParaRPr>
          </a:p>
        </p:txBody>
      </p:sp>
      <p:sp>
        <p:nvSpPr>
          <p:cNvPr id="133" name="Google Shape;133;p7"/>
          <p:cNvSpPr txBox="1">
            <a:spLocks noGrp="1"/>
          </p:cNvSpPr>
          <p:nvPr>
            <p:ph type="body" idx="1"/>
          </p:nvPr>
        </p:nvSpPr>
        <p:spPr>
          <a:xfrm>
            <a:off x="723901" y="3078954"/>
            <a:ext cx="2531804" cy="839370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en-US" noProof="0" dirty="0">
                <a:latin typeface="Tajwal"/>
              </a:rPr>
              <a:t>Balancing time constraints with other courses was a major challenge in this project.</a:t>
            </a:r>
            <a:br>
              <a:rPr lang="en-US" noProof="0" dirty="0">
                <a:latin typeface="Tajwal"/>
              </a:rPr>
            </a:br>
            <a:endParaRPr lang="en-US" noProof="0" dirty="0">
              <a:latin typeface="Tajwal"/>
            </a:endParaRPr>
          </a:p>
        </p:txBody>
      </p:sp>
      <p:sp>
        <p:nvSpPr>
          <p:cNvPr id="134" name="Google Shape;134;p7"/>
          <p:cNvSpPr txBox="1">
            <a:spLocks noGrp="1"/>
          </p:cNvSpPr>
          <p:nvPr>
            <p:ph type="body" idx="2"/>
          </p:nvPr>
        </p:nvSpPr>
        <p:spPr>
          <a:xfrm>
            <a:off x="3306099" y="3078954"/>
            <a:ext cx="2531804" cy="839370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en-US" dirty="0">
                <a:latin typeface="Tajwal"/>
              </a:rPr>
              <a:t>The pressure to absorb new material in such a short period of time was challenging. </a:t>
            </a:r>
            <a:endParaRPr lang="en-US" noProof="0" dirty="0">
              <a:latin typeface="Tajwal"/>
            </a:endParaRPr>
          </a:p>
        </p:txBody>
      </p:sp>
      <p:sp>
        <p:nvSpPr>
          <p:cNvPr id="135" name="Google Shape;135;p7"/>
          <p:cNvSpPr txBox="1">
            <a:spLocks noGrp="1"/>
          </p:cNvSpPr>
          <p:nvPr>
            <p:ph type="body" idx="3"/>
          </p:nvPr>
        </p:nvSpPr>
        <p:spPr>
          <a:xfrm>
            <a:off x="723900" y="2744431"/>
            <a:ext cx="2531804" cy="392482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noProof="0" dirty="0">
                <a:latin typeface="Tajwal"/>
              </a:rPr>
              <a:t>Navigating Time Constraints </a:t>
            </a:r>
          </a:p>
        </p:txBody>
      </p:sp>
      <p:sp>
        <p:nvSpPr>
          <p:cNvPr id="136" name="Google Shape;136;p7"/>
          <p:cNvSpPr txBox="1">
            <a:spLocks noGrp="1"/>
          </p:cNvSpPr>
          <p:nvPr>
            <p:ph type="body" idx="4"/>
          </p:nvPr>
        </p:nvSpPr>
        <p:spPr>
          <a:xfrm>
            <a:off x="3255704" y="2572267"/>
            <a:ext cx="2816406" cy="392482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sz="1800" noProof="0" dirty="0">
                <a:latin typeface="Tajwal"/>
              </a:rPr>
              <a:t>Absorbing New </a:t>
            </a:r>
            <a:r>
              <a:rPr lang="en-US" sz="1800" dirty="0">
                <a:latin typeface="Tajwal"/>
              </a:rPr>
              <a:t>M</a:t>
            </a:r>
            <a:r>
              <a:rPr lang="en-US" sz="1800" noProof="0" dirty="0" err="1">
                <a:latin typeface="Tajwal"/>
              </a:rPr>
              <a:t>aterial</a:t>
            </a:r>
            <a:r>
              <a:rPr lang="en-US" sz="1800" noProof="0" dirty="0">
                <a:latin typeface="Tajwal"/>
              </a:rPr>
              <a:t> </a:t>
            </a:r>
          </a:p>
        </p:txBody>
      </p:sp>
      <p:sp>
        <p:nvSpPr>
          <p:cNvPr id="137" name="Google Shape;137;p7"/>
          <p:cNvSpPr txBox="1">
            <a:spLocks noGrp="1"/>
          </p:cNvSpPr>
          <p:nvPr>
            <p:ph type="body" idx="5"/>
          </p:nvPr>
        </p:nvSpPr>
        <p:spPr>
          <a:xfrm>
            <a:off x="6022310" y="3078954"/>
            <a:ext cx="2531804" cy="839370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en-US" noProof="0" dirty="0">
                <a:latin typeface="Tajwal"/>
              </a:rPr>
              <a:t>We acknowledged the difficulties and complexity with database implementation.</a:t>
            </a:r>
          </a:p>
        </p:txBody>
      </p:sp>
      <p:sp>
        <p:nvSpPr>
          <p:cNvPr id="138" name="Google Shape;138;p7"/>
          <p:cNvSpPr txBox="1">
            <a:spLocks noGrp="1"/>
          </p:cNvSpPr>
          <p:nvPr>
            <p:ph type="body" idx="6"/>
          </p:nvPr>
        </p:nvSpPr>
        <p:spPr>
          <a:xfrm>
            <a:off x="5942238" y="2572821"/>
            <a:ext cx="2816404" cy="392482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sz="1800" noProof="0" dirty="0">
                <a:latin typeface="Tajwal"/>
              </a:rPr>
              <a:t>Database Implementation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2B68A4-334D-11C9-E0BF-5FAE2E02502D}"/>
              </a:ext>
            </a:extLst>
          </p:cNvPr>
          <p:cNvSpPr/>
          <p:nvPr/>
        </p:nvSpPr>
        <p:spPr>
          <a:xfrm>
            <a:off x="1793561" y="2077791"/>
            <a:ext cx="392483" cy="3924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Tajw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9D471-D596-2895-3290-398B985720F5}"/>
              </a:ext>
            </a:extLst>
          </p:cNvPr>
          <p:cNvSpPr/>
          <p:nvPr/>
        </p:nvSpPr>
        <p:spPr>
          <a:xfrm>
            <a:off x="4375758" y="2077791"/>
            <a:ext cx="392484" cy="3924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Tajw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6960D3-9CF6-3483-F551-A71B1E2FD52E}"/>
              </a:ext>
            </a:extLst>
          </p:cNvPr>
          <p:cNvSpPr/>
          <p:nvPr/>
        </p:nvSpPr>
        <p:spPr>
          <a:xfrm>
            <a:off x="6957956" y="2077791"/>
            <a:ext cx="392484" cy="3924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Tajw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0D2106-0867-9916-63CC-86971DA3C443}"/>
              </a:ext>
            </a:extLst>
          </p:cNvPr>
          <p:cNvGrpSpPr/>
          <p:nvPr/>
        </p:nvGrpSpPr>
        <p:grpSpPr>
          <a:xfrm rot="569504" flipH="1">
            <a:off x="-497351" y="4598568"/>
            <a:ext cx="2255027" cy="622431"/>
            <a:chOff x="6831797" y="4315899"/>
            <a:chExt cx="3227133" cy="89075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C82FE61F-30DC-6399-0A62-6C7B135A9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797" y="4315899"/>
              <a:ext cx="2724237" cy="815572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E1663BC-4FF5-CDD4-EE5A-5E0832081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61" y="4446016"/>
              <a:ext cx="2319946" cy="69522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37AE330-81C4-FB78-884C-12AE10817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78" y="4594705"/>
              <a:ext cx="2000852" cy="611945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1AE897B-7875-EB9F-CF80-C1F18412CAC0}"/>
              </a:ext>
            </a:extLst>
          </p:cNvPr>
          <p:cNvGrpSpPr/>
          <p:nvPr/>
        </p:nvGrpSpPr>
        <p:grpSpPr>
          <a:xfrm rot="11700000" flipH="1">
            <a:off x="7603109" y="13472"/>
            <a:ext cx="2254378" cy="622288"/>
            <a:chOff x="6832729" y="4316100"/>
            <a:chExt cx="3226204" cy="890547"/>
          </a:xfrm>
        </p:grpSpPr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6E7721F2-0331-E43E-C497-BC3AE2F7D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2729" y="4316100"/>
              <a:ext cx="2724237" cy="815572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16EA12E7-4999-5003-07A2-1C981DDCF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19"/>
              <a:ext cx="2319946" cy="695228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32895A88-A5DD-CA31-EC82-98D39AE27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28927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noProof="0" dirty="0">
                <a:latin typeface="Tajwal"/>
              </a:rPr>
              <a:t>Lessons Learned</a:t>
            </a:r>
          </a:p>
        </p:txBody>
      </p:sp>
      <p:sp>
        <p:nvSpPr>
          <p:cNvPr id="135" name="Google Shape;135;p7"/>
          <p:cNvSpPr txBox="1">
            <a:spLocks noGrp="1"/>
          </p:cNvSpPr>
          <p:nvPr>
            <p:ph type="body" idx="3"/>
          </p:nvPr>
        </p:nvSpPr>
        <p:spPr>
          <a:xfrm>
            <a:off x="723901" y="2686471"/>
            <a:ext cx="2531804" cy="392482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noProof="0">
                <a:latin typeface="Tajwal"/>
                <a:cs typeface="Times New Roman" panose="02020603050405020304" pitchFamily="18" charset="0"/>
              </a:rPr>
              <a:t>Improved time management skills</a:t>
            </a:r>
          </a:p>
        </p:txBody>
      </p:sp>
      <p:sp>
        <p:nvSpPr>
          <p:cNvPr id="136" name="Google Shape;136;p7"/>
          <p:cNvSpPr txBox="1">
            <a:spLocks noGrp="1"/>
          </p:cNvSpPr>
          <p:nvPr>
            <p:ph type="body" idx="4"/>
          </p:nvPr>
        </p:nvSpPr>
        <p:spPr>
          <a:xfrm>
            <a:off x="3306098" y="2684793"/>
            <a:ext cx="2531804" cy="392482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>
                <a:latin typeface="Tajwal"/>
                <a:cs typeface="Times New Roman" panose="02020603050405020304" pitchFamily="18" charset="0"/>
              </a:rPr>
              <a:t>Handling pressure effectively </a:t>
            </a:r>
            <a:endParaRPr lang="en-US" noProof="0">
              <a:latin typeface="Tajwal"/>
              <a:cs typeface="Times New Roman" panose="02020603050405020304" pitchFamily="18" charset="0"/>
            </a:endParaRPr>
          </a:p>
        </p:txBody>
      </p:sp>
      <p:sp>
        <p:nvSpPr>
          <p:cNvPr id="138" name="Google Shape;138;p7"/>
          <p:cNvSpPr txBox="1">
            <a:spLocks noGrp="1"/>
          </p:cNvSpPr>
          <p:nvPr>
            <p:ph type="body" idx="6"/>
          </p:nvPr>
        </p:nvSpPr>
        <p:spPr>
          <a:xfrm>
            <a:off x="5888297" y="2680643"/>
            <a:ext cx="2531804" cy="392482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noProof="0" dirty="0">
                <a:latin typeface="Tajwal"/>
              </a:rPr>
              <a:t>Gaining knowledge in database</a:t>
            </a:r>
            <a:endParaRPr lang="en-US" noProof="0">
              <a:latin typeface="Tajw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2B68A4-334D-11C9-E0BF-5FAE2E02502D}"/>
              </a:ext>
            </a:extLst>
          </p:cNvPr>
          <p:cNvSpPr/>
          <p:nvPr/>
        </p:nvSpPr>
        <p:spPr>
          <a:xfrm>
            <a:off x="1602304" y="1941637"/>
            <a:ext cx="774997" cy="528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 b="1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rPr>
              <a:t>01</a:t>
            </a:r>
            <a:endParaRPr lang="es-ES" b="1">
              <a:solidFill>
                <a:schemeClr val="bg2"/>
              </a:solidFill>
              <a:latin typeface="Sora SemiBold" pitchFamily="2" charset="0"/>
              <a:cs typeface="Sora SemiBold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4F1F63-7755-7BAC-50A7-71F997274BC2}"/>
              </a:ext>
            </a:extLst>
          </p:cNvPr>
          <p:cNvSpPr/>
          <p:nvPr/>
        </p:nvSpPr>
        <p:spPr>
          <a:xfrm>
            <a:off x="4184501" y="1941637"/>
            <a:ext cx="774997" cy="528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 b="1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rPr>
              <a:t>02</a:t>
            </a:r>
            <a:endParaRPr lang="es-ES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B7E7D1-FF29-976D-1135-F9E5D067AA8C}"/>
              </a:ext>
            </a:extLst>
          </p:cNvPr>
          <p:cNvSpPr/>
          <p:nvPr/>
        </p:nvSpPr>
        <p:spPr>
          <a:xfrm>
            <a:off x="6766699" y="1941637"/>
            <a:ext cx="774997" cy="528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 b="1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rPr>
              <a:t>03</a:t>
            </a:r>
            <a:endParaRPr lang="es-ES" b="1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1F91BE-F3D2-0E06-8800-79C2D74E13E7}"/>
              </a:ext>
            </a:extLst>
          </p:cNvPr>
          <p:cNvGrpSpPr/>
          <p:nvPr/>
        </p:nvGrpSpPr>
        <p:grpSpPr>
          <a:xfrm rot="1747060" flipH="1">
            <a:off x="-931799" y="4449562"/>
            <a:ext cx="3161711" cy="869808"/>
            <a:chOff x="6833681" y="4319359"/>
            <a:chExt cx="3225252" cy="887288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07A9EEF4-E4BE-53CC-A8FA-8C1F3CA66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3681" y="4319359"/>
              <a:ext cx="2724237" cy="815572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5EABBCDB-55DB-129E-85B6-0BBDF5847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19"/>
              <a:ext cx="2319946" cy="695228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9AC9AB6C-79F5-FAA7-646B-6786D7991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092CA0-279C-8C3A-A55A-AE152E9FA4FC}"/>
              </a:ext>
            </a:extLst>
          </p:cNvPr>
          <p:cNvGrpSpPr/>
          <p:nvPr/>
        </p:nvGrpSpPr>
        <p:grpSpPr>
          <a:xfrm rot="12877556" flipH="1">
            <a:off x="7171010" y="-90060"/>
            <a:ext cx="3161133" cy="869447"/>
            <a:chOff x="6834271" y="4319727"/>
            <a:chExt cx="3224662" cy="886920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E46D753E-72A0-56DE-065D-5ADA1834D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4271" y="4319727"/>
              <a:ext cx="2724237" cy="815572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793C4F18-3B28-2475-A67F-FE35A0C1A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19"/>
              <a:ext cx="2319946" cy="695228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4E183DAF-4863-4FC6-5418-04A1C0911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4" name="Google Shape;133;p7">
            <a:extLst>
              <a:ext uri="{FF2B5EF4-FFF2-40B4-BE49-F238E27FC236}">
                <a16:creationId xmlns:a16="http://schemas.microsoft.com/office/drawing/2014/main" id="{01CDCBED-B269-3FFF-BE56-5AD36832AC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3900" y="3429733"/>
            <a:ext cx="2531804" cy="839370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en-US" noProof="0">
                <a:latin typeface="Tajwal"/>
              </a:rPr>
              <a:t>We effectively overcome this challenge by working as a team and dividing work successfully. </a:t>
            </a:r>
            <a:br>
              <a:rPr lang="en-US" noProof="0" dirty="0">
                <a:latin typeface="Tajwal"/>
              </a:rPr>
            </a:br>
            <a:endParaRPr lang="en-US" noProof="0">
              <a:latin typeface="Tajwal"/>
            </a:endParaRPr>
          </a:p>
        </p:txBody>
      </p:sp>
      <p:sp>
        <p:nvSpPr>
          <p:cNvPr id="12" name="Google Shape;133;p7">
            <a:extLst>
              <a:ext uri="{FF2B5EF4-FFF2-40B4-BE49-F238E27FC236}">
                <a16:creationId xmlns:a16="http://schemas.microsoft.com/office/drawing/2014/main" id="{E7301C1E-C8D7-113B-A85C-084FEA61B594}"/>
              </a:ext>
            </a:extLst>
          </p:cNvPr>
          <p:cNvSpPr txBox="1">
            <a:spLocks/>
          </p:cNvSpPr>
          <p:nvPr/>
        </p:nvSpPr>
        <p:spPr>
          <a:xfrm>
            <a:off x="3522404" y="3412199"/>
            <a:ext cx="2211646" cy="83937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400" b="0" i="0" u="none" strike="noStrike" cap="none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  <a:lvl2pPr marL="914400" marR="0" lvl="1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dirty="0">
                <a:latin typeface="Tajwal"/>
              </a:rPr>
              <a:t>We were encouraged to become fast learners. </a:t>
            </a:r>
          </a:p>
        </p:txBody>
      </p:sp>
      <p:sp>
        <p:nvSpPr>
          <p:cNvPr id="13" name="Google Shape;133;p7">
            <a:extLst>
              <a:ext uri="{FF2B5EF4-FFF2-40B4-BE49-F238E27FC236}">
                <a16:creationId xmlns:a16="http://schemas.microsoft.com/office/drawing/2014/main" id="{023EE391-83ED-C110-5D20-EEB42BECCE69}"/>
              </a:ext>
            </a:extLst>
          </p:cNvPr>
          <p:cNvSpPr txBox="1">
            <a:spLocks/>
          </p:cNvSpPr>
          <p:nvPr/>
        </p:nvSpPr>
        <p:spPr>
          <a:xfrm>
            <a:off x="5888295" y="3404384"/>
            <a:ext cx="2646106" cy="83937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400" b="0" i="0" u="none" strike="noStrike" cap="none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  <a:lvl2pPr marL="914400" marR="0" lvl="1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>
                <a:latin typeface="Tajwal"/>
              </a:rPr>
              <a:t>Our work with databases remains a work in progress but, gaining knowledge in its complexity makes us more committed coming forward. </a:t>
            </a:r>
          </a:p>
        </p:txBody>
      </p:sp>
    </p:spTree>
    <p:extLst>
      <p:ext uri="{BB962C8B-B14F-4D97-AF65-F5344CB8AC3E}">
        <p14:creationId xmlns:p14="http://schemas.microsoft.com/office/powerpoint/2010/main" val="756887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 txBox="1">
            <a:spLocks noGrp="1"/>
          </p:cNvSpPr>
          <p:nvPr>
            <p:ph type="title"/>
          </p:nvPr>
        </p:nvSpPr>
        <p:spPr>
          <a:xfrm>
            <a:off x="794770" y="155306"/>
            <a:ext cx="7696200" cy="525835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noProof="0" dirty="0" err="1">
                <a:latin typeface="Tajwal"/>
              </a:rPr>
              <a:t>Edrak</a:t>
            </a:r>
            <a:r>
              <a:rPr lang="en-US" noProof="0" dirty="0">
                <a:latin typeface="Tajwal"/>
              </a:rPr>
              <a:t> Game Architecture </a:t>
            </a:r>
          </a:p>
        </p:txBody>
      </p:sp>
      <p:sp>
        <p:nvSpPr>
          <p:cNvPr id="94" name="Google Shape;94;p3"/>
          <p:cNvSpPr txBox="1">
            <a:spLocks noGrp="1"/>
          </p:cNvSpPr>
          <p:nvPr>
            <p:ph type="body" idx="3"/>
          </p:nvPr>
        </p:nvSpPr>
        <p:spPr>
          <a:xfrm>
            <a:off x="749084" y="965643"/>
            <a:ext cx="785424" cy="529822"/>
          </a:xfr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noProof="0"/>
              <a:t>01</a:t>
            </a:r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6"/>
          </p:nvPr>
        </p:nvSpPr>
        <p:spPr>
          <a:xfrm>
            <a:off x="4822530" y="954039"/>
            <a:ext cx="765470" cy="525835"/>
          </a:xfr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noProof="0"/>
              <a:t>02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BD025F-935B-FB7E-200B-DC8217317F17}"/>
              </a:ext>
            </a:extLst>
          </p:cNvPr>
          <p:cNvGrpSpPr/>
          <p:nvPr/>
        </p:nvGrpSpPr>
        <p:grpSpPr>
          <a:xfrm rot="4456419" flipH="1">
            <a:off x="7868045" y="3858856"/>
            <a:ext cx="834234" cy="2470201"/>
            <a:chOff x="-95720" y="0"/>
            <a:chExt cx="834234" cy="2470201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E277019E-EA7A-35D2-BDFA-1ED139E2C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0" y="0"/>
              <a:ext cx="738514" cy="247020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96A65940-0440-0A20-2221-8F7C0DE9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A30A6124-97B3-52A3-53AB-052ABF317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742319D-997B-4C03-310A-AC0971C82CF1}"/>
              </a:ext>
            </a:extLst>
          </p:cNvPr>
          <p:cNvGrpSpPr/>
          <p:nvPr/>
        </p:nvGrpSpPr>
        <p:grpSpPr>
          <a:xfrm rot="14719495" flipH="1">
            <a:off x="201523" y="-1105622"/>
            <a:ext cx="840529" cy="2470201"/>
            <a:chOff x="-95720" y="-2892"/>
            <a:chExt cx="840529" cy="2470201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E2BB0CA8-E002-A881-20A4-D4F00912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295" y="-2892"/>
              <a:ext cx="738514" cy="2470201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CDE7A2D2-9F63-91B7-7E3E-B2C4A4850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9B0E7D1B-7696-F8B2-D79B-4421FFD3F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  <p:sp>
        <p:nvSpPr>
          <p:cNvPr id="72" name="Google Shape;699;p21">
            <a:extLst>
              <a:ext uri="{FF2B5EF4-FFF2-40B4-BE49-F238E27FC236}">
                <a16:creationId xmlns:a16="http://schemas.microsoft.com/office/drawing/2014/main" id="{CB8EF939-E6FA-9CB2-3EFF-F2B4A2F1EA16}"/>
              </a:ext>
            </a:extLst>
          </p:cNvPr>
          <p:cNvSpPr/>
          <p:nvPr/>
        </p:nvSpPr>
        <p:spPr>
          <a:xfrm>
            <a:off x="3032361" y="2787758"/>
            <a:ext cx="516164" cy="513306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70%</a:t>
            </a:r>
            <a:endParaRPr sz="17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3" name="Google Shape;700;p21">
            <a:extLst>
              <a:ext uri="{FF2B5EF4-FFF2-40B4-BE49-F238E27FC236}">
                <a16:creationId xmlns:a16="http://schemas.microsoft.com/office/drawing/2014/main" id="{82CEFAF1-3008-305D-7AF2-0A4BC3082D50}"/>
              </a:ext>
            </a:extLst>
          </p:cNvPr>
          <p:cNvSpPr txBox="1"/>
          <p:nvPr/>
        </p:nvSpPr>
        <p:spPr>
          <a:xfrm>
            <a:off x="3009722" y="3338582"/>
            <a:ext cx="561341" cy="270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2024</a:t>
            </a:r>
            <a:endParaRPr sz="15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9" name="Google Shape;706;p21">
            <a:extLst>
              <a:ext uri="{FF2B5EF4-FFF2-40B4-BE49-F238E27FC236}">
                <a16:creationId xmlns:a16="http://schemas.microsoft.com/office/drawing/2014/main" id="{3BF38400-4298-E929-04C7-9F038563F33E}"/>
              </a:ext>
            </a:extLst>
          </p:cNvPr>
          <p:cNvSpPr/>
          <p:nvPr/>
        </p:nvSpPr>
        <p:spPr>
          <a:xfrm>
            <a:off x="3707812" y="3027934"/>
            <a:ext cx="274423" cy="71069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707;p21">
            <a:extLst>
              <a:ext uri="{FF2B5EF4-FFF2-40B4-BE49-F238E27FC236}">
                <a16:creationId xmlns:a16="http://schemas.microsoft.com/office/drawing/2014/main" id="{F730293F-4195-3D19-CED2-3D6034A4171D}"/>
              </a:ext>
            </a:extLst>
          </p:cNvPr>
          <p:cNvSpPr/>
          <p:nvPr/>
        </p:nvSpPr>
        <p:spPr>
          <a:xfrm>
            <a:off x="3587078" y="3397358"/>
            <a:ext cx="516300" cy="513441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30%</a:t>
            </a:r>
            <a:endParaRPr sz="17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1" name="Google Shape;708;p21">
            <a:extLst>
              <a:ext uri="{FF2B5EF4-FFF2-40B4-BE49-F238E27FC236}">
                <a16:creationId xmlns:a16="http://schemas.microsoft.com/office/drawing/2014/main" id="{0673D6CC-8C57-60C0-D25B-D78D7445693E}"/>
              </a:ext>
            </a:extLst>
          </p:cNvPr>
          <p:cNvSpPr txBox="1"/>
          <p:nvPr/>
        </p:nvSpPr>
        <p:spPr>
          <a:xfrm>
            <a:off x="3564440" y="3948182"/>
            <a:ext cx="561341" cy="270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2025</a:t>
            </a:r>
            <a:endParaRPr sz="15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" name="Google Shape;135;p7">
            <a:extLst>
              <a:ext uri="{FF2B5EF4-FFF2-40B4-BE49-F238E27FC236}">
                <a16:creationId xmlns:a16="http://schemas.microsoft.com/office/drawing/2014/main" id="{55A8BF3E-FDF1-4752-9C9E-1F4CA7BFF28A}"/>
              </a:ext>
            </a:extLst>
          </p:cNvPr>
          <p:cNvSpPr txBox="1">
            <a:spLocks/>
          </p:cNvSpPr>
          <p:nvPr/>
        </p:nvSpPr>
        <p:spPr>
          <a:xfrm>
            <a:off x="986062" y="1050565"/>
            <a:ext cx="3096366" cy="3924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1" i="0" u="none" strike="noStrike" cap="none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Tajwal"/>
                <a:cs typeface="Times New Roman" panose="02020603050405020304" pitchFamily="18" charset="0"/>
              </a:rPr>
              <a:t>Main </a:t>
            </a:r>
            <a:r>
              <a:rPr lang="en-US" sz="2800" dirty="0">
                <a:solidFill>
                  <a:srgbClr val="2C2A96"/>
                </a:solidFill>
                <a:latin typeface="Tajwal"/>
                <a:cs typeface="Times New Roman" panose="02020603050405020304" pitchFamily="18" charset="0"/>
              </a:rPr>
              <a:t>Menu</a:t>
            </a:r>
          </a:p>
        </p:txBody>
      </p:sp>
      <p:sp>
        <p:nvSpPr>
          <p:cNvPr id="10" name="Google Shape;135;p7">
            <a:extLst>
              <a:ext uri="{FF2B5EF4-FFF2-40B4-BE49-F238E27FC236}">
                <a16:creationId xmlns:a16="http://schemas.microsoft.com/office/drawing/2014/main" id="{3515993F-15F6-8A30-8956-F0A25CFD9715}"/>
              </a:ext>
            </a:extLst>
          </p:cNvPr>
          <p:cNvSpPr txBox="1">
            <a:spLocks/>
          </p:cNvSpPr>
          <p:nvPr/>
        </p:nvSpPr>
        <p:spPr>
          <a:xfrm>
            <a:off x="4963702" y="1026989"/>
            <a:ext cx="3096366" cy="3924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1" i="0" u="none" strike="noStrike" cap="none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>
                <a:solidFill>
                  <a:schemeClr val="tx1"/>
                </a:solidFill>
                <a:latin typeface="Tajwal"/>
                <a:cs typeface="Times New Roman" panose="02020603050405020304" pitchFamily="18" charset="0"/>
              </a:rPr>
              <a:t>First</a:t>
            </a:r>
            <a:r>
              <a:rPr lang="en-US" sz="2800">
                <a:solidFill>
                  <a:srgbClr val="2C2A96"/>
                </a:solidFill>
                <a:latin typeface="Tajwal"/>
                <a:cs typeface="Times New Roman" panose="02020603050405020304" pitchFamily="18" charset="0"/>
              </a:rPr>
              <a:t> Level</a:t>
            </a:r>
          </a:p>
        </p:txBody>
      </p:sp>
      <p:pic>
        <p:nvPicPr>
          <p:cNvPr id="11" name="Picture 10" descr="A screen shot of a phone&#10;&#10;Description automatically generated">
            <a:extLst>
              <a:ext uri="{FF2B5EF4-FFF2-40B4-BE49-F238E27FC236}">
                <a16:creationId xmlns:a16="http://schemas.microsoft.com/office/drawing/2014/main" id="{8043E6B7-12BE-C7A5-8651-F60E588E9E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9844" y="1562416"/>
            <a:ext cx="1284578" cy="2561655"/>
          </a:xfrm>
          <a:prstGeom prst="rect">
            <a:avLst/>
          </a:prstGeom>
        </p:spPr>
      </p:pic>
      <p:pic>
        <p:nvPicPr>
          <p:cNvPr id="16" name="Picture 15" descr="A screenshot of a phone&#10;&#10;Description automatically generated">
            <a:extLst>
              <a:ext uri="{FF2B5EF4-FFF2-40B4-BE49-F238E27FC236}">
                <a16:creationId xmlns:a16="http://schemas.microsoft.com/office/drawing/2014/main" id="{F3ACCCA8-EAD9-BBE5-04EC-DF440E19E4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2279" y="1564772"/>
            <a:ext cx="1283397" cy="2559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B35F69DE-9BE8-5113-FB6F-27512516E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>
            <a:extLst>
              <a:ext uri="{FF2B5EF4-FFF2-40B4-BE49-F238E27FC236}">
                <a16:creationId xmlns:a16="http://schemas.microsoft.com/office/drawing/2014/main" id="{4F9F1C85-D6E3-7C44-9FFF-C510F45571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4770" y="155306"/>
            <a:ext cx="7696200" cy="525835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noProof="0" err="1">
                <a:latin typeface="Tajwal"/>
              </a:rPr>
              <a:t>Edrak</a:t>
            </a:r>
            <a:r>
              <a:rPr lang="en-US" noProof="0">
                <a:latin typeface="Tajwal"/>
              </a:rPr>
              <a:t> Game Architecture </a:t>
            </a:r>
          </a:p>
        </p:txBody>
      </p:sp>
      <p:sp>
        <p:nvSpPr>
          <p:cNvPr id="100" name="Google Shape;100;p3">
            <a:extLst>
              <a:ext uri="{FF2B5EF4-FFF2-40B4-BE49-F238E27FC236}">
                <a16:creationId xmlns:a16="http://schemas.microsoft.com/office/drawing/2014/main" id="{63F62B7F-C6B8-6DDB-8000-DFDD3B657D0D}"/>
              </a:ext>
            </a:extLst>
          </p:cNvPr>
          <p:cNvSpPr txBox="1">
            <a:spLocks noGrp="1"/>
          </p:cNvSpPr>
          <p:nvPr>
            <p:ph type="body" idx="9"/>
          </p:nvPr>
        </p:nvSpPr>
        <p:spPr>
          <a:xfrm>
            <a:off x="4824424" y="1026989"/>
            <a:ext cx="765470" cy="525835"/>
          </a:xfr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noProof="0"/>
              <a:t>04</a:t>
            </a:r>
          </a:p>
        </p:txBody>
      </p:sp>
      <p:sp>
        <p:nvSpPr>
          <p:cNvPr id="103" name="Google Shape;103;p3">
            <a:extLst>
              <a:ext uri="{FF2B5EF4-FFF2-40B4-BE49-F238E27FC236}">
                <a16:creationId xmlns:a16="http://schemas.microsoft.com/office/drawing/2014/main" id="{132E1E18-909B-6E14-6E36-8F7A4F581A82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726190" y="1038358"/>
            <a:ext cx="785424" cy="525835"/>
          </a:xfr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noProof="0"/>
              <a:t>03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4971D87-A7EE-6AC2-2493-B168744AA635}"/>
              </a:ext>
            </a:extLst>
          </p:cNvPr>
          <p:cNvGrpSpPr/>
          <p:nvPr/>
        </p:nvGrpSpPr>
        <p:grpSpPr>
          <a:xfrm rot="4456419" flipH="1">
            <a:off x="7868045" y="3858856"/>
            <a:ext cx="834234" cy="2470201"/>
            <a:chOff x="-95720" y="0"/>
            <a:chExt cx="834234" cy="2470201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244A0C97-D53D-9EF4-9CAA-633D7B389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0" y="0"/>
              <a:ext cx="738514" cy="247020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51AE769E-F4FF-F568-9BBD-81029057C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3B1F6DC6-30B6-F164-692C-F70D83FD6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D8865EF-3E61-853D-5902-04F4F992ED0B}"/>
              </a:ext>
            </a:extLst>
          </p:cNvPr>
          <p:cNvGrpSpPr/>
          <p:nvPr/>
        </p:nvGrpSpPr>
        <p:grpSpPr>
          <a:xfrm rot="14719495" flipH="1">
            <a:off x="201523" y="-1105622"/>
            <a:ext cx="840529" cy="2470201"/>
            <a:chOff x="-95720" y="-2892"/>
            <a:chExt cx="840529" cy="2470201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CA7DA2F1-A747-686F-DDA9-A25001825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295" y="-2892"/>
              <a:ext cx="738514" cy="2470201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BC3BACEB-1472-56EB-735B-C93765B3C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1CECAAED-3894-3459-A5E6-5CFCCC583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  <p:sp>
        <p:nvSpPr>
          <p:cNvPr id="70" name="Google Shape;697;p21">
            <a:extLst>
              <a:ext uri="{FF2B5EF4-FFF2-40B4-BE49-F238E27FC236}">
                <a16:creationId xmlns:a16="http://schemas.microsoft.com/office/drawing/2014/main" id="{B03CD75C-D908-D5E1-AB47-437E1144CF68}"/>
              </a:ext>
            </a:extLst>
          </p:cNvPr>
          <p:cNvSpPr/>
          <p:nvPr/>
        </p:nvSpPr>
        <p:spPr>
          <a:xfrm>
            <a:off x="3153097" y="1779967"/>
            <a:ext cx="274423" cy="134898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698;p21">
            <a:extLst>
              <a:ext uri="{FF2B5EF4-FFF2-40B4-BE49-F238E27FC236}">
                <a16:creationId xmlns:a16="http://schemas.microsoft.com/office/drawing/2014/main" id="{A521C093-1A40-7182-05E2-43076CEAD243}"/>
              </a:ext>
            </a:extLst>
          </p:cNvPr>
          <p:cNvSpPr/>
          <p:nvPr/>
        </p:nvSpPr>
        <p:spPr>
          <a:xfrm>
            <a:off x="3153102" y="2093821"/>
            <a:ext cx="274423" cy="1035216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699;p21">
            <a:extLst>
              <a:ext uri="{FF2B5EF4-FFF2-40B4-BE49-F238E27FC236}">
                <a16:creationId xmlns:a16="http://schemas.microsoft.com/office/drawing/2014/main" id="{75BD5D47-CE17-1FB8-E727-BC51D6A10FDA}"/>
              </a:ext>
            </a:extLst>
          </p:cNvPr>
          <p:cNvSpPr/>
          <p:nvPr/>
        </p:nvSpPr>
        <p:spPr>
          <a:xfrm>
            <a:off x="3032361" y="2787758"/>
            <a:ext cx="516164" cy="513306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70%</a:t>
            </a:r>
            <a:endParaRPr sz="17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3" name="Google Shape;700;p21">
            <a:extLst>
              <a:ext uri="{FF2B5EF4-FFF2-40B4-BE49-F238E27FC236}">
                <a16:creationId xmlns:a16="http://schemas.microsoft.com/office/drawing/2014/main" id="{BF56239F-7625-6BD8-6F6D-41509477E60D}"/>
              </a:ext>
            </a:extLst>
          </p:cNvPr>
          <p:cNvSpPr txBox="1"/>
          <p:nvPr/>
        </p:nvSpPr>
        <p:spPr>
          <a:xfrm>
            <a:off x="3063062" y="1197349"/>
            <a:ext cx="561341" cy="270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2024</a:t>
            </a:r>
            <a:endParaRPr sz="15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9" name="Google Shape;706;p21">
            <a:extLst>
              <a:ext uri="{FF2B5EF4-FFF2-40B4-BE49-F238E27FC236}">
                <a16:creationId xmlns:a16="http://schemas.microsoft.com/office/drawing/2014/main" id="{383B64A5-FBA2-EFE4-8215-406BAFEF178D}"/>
              </a:ext>
            </a:extLst>
          </p:cNvPr>
          <p:cNvSpPr/>
          <p:nvPr/>
        </p:nvSpPr>
        <p:spPr>
          <a:xfrm>
            <a:off x="3761152" y="886701"/>
            <a:ext cx="274423" cy="71069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707;p21">
            <a:extLst>
              <a:ext uri="{FF2B5EF4-FFF2-40B4-BE49-F238E27FC236}">
                <a16:creationId xmlns:a16="http://schemas.microsoft.com/office/drawing/2014/main" id="{5CD64D38-BACA-B232-1557-C2CA786D9947}"/>
              </a:ext>
            </a:extLst>
          </p:cNvPr>
          <p:cNvSpPr/>
          <p:nvPr/>
        </p:nvSpPr>
        <p:spPr>
          <a:xfrm>
            <a:off x="3587078" y="3397358"/>
            <a:ext cx="516300" cy="513441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30%</a:t>
            </a:r>
            <a:endParaRPr sz="17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1" name="Google Shape;708;p21">
            <a:extLst>
              <a:ext uri="{FF2B5EF4-FFF2-40B4-BE49-F238E27FC236}">
                <a16:creationId xmlns:a16="http://schemas.microsoft.com/office/drawing/2014/main" id="{0F6849AC-7C0C-9DFE-7F85-B33981E0E571}"/>
              </a:ext>
            </a:extLst>
          </p:cNvPr>
          <p:cNvSpPr txBox="1"/>
          <p:nvPr/>
        </p:nvSpPr>
        <p:spPr>
          <a:xfrm>
            <a:off x="3564440" y="3948182"/>
            <a:ext cx="561341" cy="270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2025</a:t>
            </a:r>
            <a:endParaRPr sz="15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" name="Google Shape;135;p7">
            <a:extLst>
              <a:ext uri="{FF2B5EF4-FFF2-40B4-BE49-F238E27FC236}">
                <a16:creationId xmlns:a16="http://schemas.microsoft.com/office/drawing/2014/main" id="{71D91821-A4E8-1350-5F43-6CAF469FF208}"/>
              </a:ext>
            </a:extLst>
          </p:cNvPr>
          <p:cNvSpPr txBox="1">
            <a:spLocks/>
          </p:cNvSpPr>
          <p:nvPr/>
        </p:nvSpPr>
        <p:spPr>
          <a:xfrm>
            <a:off x="986062" y="1050565"/>
            <a:ext cx="3096366" cy="3924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1" i="0" u="none" strike="noStrike" cap="none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>
                <a:solidFill>
                  <a:schemeClr val="tx1"/>
                </a:solidFill>
                <a:latin typeface="Tajwal"/>
                <a:cs typeface="Times New Roman" panose="02020603050405020304" pitchFamily="18" charset="0"/>
              </a:rPr>
              <a:t>Final </a:t>
            </a:r>
            <a:r>
              <a:rPr lang="en-US" sz="2800">
                <a:solidFill>
                  <a:srgbClr val="2C2A96"/>
                </a:solidFill>
                <a:latin typeface="Tajwal"/>
                <a:cs typeface="Times New Roman" panose="02020603050405020304" pitchFamily="18" charset="0"/>
              </a:rPr>
              <a:t>Level</a:t>
            </a:r>
          </a:p>
        </p:txBody>
      </p:sp>
      <p:sp>
        <p:nvSpPr>
          <p:cNvPr id="9" name="Google Shape;135;p7">
            <a:extLst>
              <a:ext uri="{FF2B5EF4-FFF2-40B4-BE49-F238E27FC236}">
                <a16:creationId xmlns:a16="http://schemas.microsoft.com/office/drawing/2014/main" id="{5DFA0D43-9C13-CA46-5161-3110C2BEB01E}"/>
              </a:ext>
            </a:extLst>
          </p:cNvPr>
          <p:cNvSpPr txBox="1">
            <a:spLocks/>
          </p:cNvSpPr>
          <p:nvPr/>
        </p:nvSpPr>
        <p:spPr>
          <a:xfrm>
            <a:off x="5182289" y="1075858"/>
            <a:ext cx="3096366" cy="3924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1" i="0" u="none" strike="noStrike" cap="none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>
                <a:solidFill>
                  <a:schemeClr val="tx1"/>
                </a:solidFill>
                <a:latin typeface="Tajwal"/>
                <a:cs typeface="Times New Roman" panose="02020603050405020304" pitchFamily="18" charset="0"/>
              </a:rPr>
              <a:t>Result </a:t>
            </a:r>
            <a:r>
              <a:rPr lang="en-US" sz="2800">
                <a:solidFill>
                  <a:srgbClr val="2C2A96"/>
                </a:solidFill>
                <a:latin typeface="Tajwal"/>
                <a:cs typeface="Times New Roman" panose="02020603050405020304" pitchFamily="18" charset="0"/>
              </a:rPr>
              <a:t>Page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C63D4493-9241-30C8-DC21-00626DA6FC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2092" y="1552824"/>
            <a:ext cx="1427121" cy="2845909"/>
          </a:xfrm>
          <a:prstGeom prst="rect">
            <a:avLst/>
          </a:prstGeom>
        </p:spPr>
      </p:pic>
      <p:pic>
        <p:nvPicPr>
          <p:cNvPr id="11" name="Picture 10" descr="A screen shot of a phone&#10;&#10;Description automatically generated">
            <a:extLst>
              <a:ext uri="{FF2B5EF4-FFF2-40B4-BE49-F238E27FC236}">
                <a16:creationId xmlns:a16="http://schemas.microsoft.com/office/drawing/2014/main" id="{7588F3F7-B402-A576-688D-B90F9258B2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9359" y="1552824"/>
            <a:ext cx="1427121" cy="28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19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ECC6AF5-347A-7A7E-8FAC-0667B8845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5710237" y="-7450"/>
            <a:ext cx="3433763" cy="10279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8D21425-4008-D6C9-94AF-E3A84FD22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 flipV="1">
            <a:off x="6219825" y="-7450"/>
            <a:ext cx="2924175" cy="8763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BD07EAE-C3B7-01EC-4D46-3A61AD901C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6622026" y="-103281"/>
            <a:ext cx="2521974" cy="771325"/>
          </a:xfrm>
          <a:prstGeom prst="rect">
            <a:avLst/>
          </a:prstGeom>
        </p:spPr>
      </p:pic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213361" y="611728"/>
            <a:ext cx="7304978" cy="1027987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sz="4000" noProof="0" dirty="0">
                <a:latin typeface="Tajwal"/>
              </a:rPr>
              <a:t>Our Upcoming Plans </a:t>
            </a:r>
            <a:br>
              <a:rPr lang="en-US" sz="4000" noProof="0" dirty="0">
                <a:latin typeface="Tajwal"/>
              </a:rPr>
            </a:br>
            <a:r>
              <a:rPr lang="en-US" sz="4000" noProof="0" dirty="0">
                <a:latin typeface="Tajwal"/>
              </a:rPr>
              <a:t>&amp; SWE2</a:t>
            </a:r>
          </a:p>
        </p:txBody>
      </p:sp>
      <p:sp>
        <p:nvSpPr>
          <p:cNvPr id="11" name="Google Shape;133;p7">
            <a:extLst>
              <a:ext uri="{FF2B5EF4-FFF2-40B4-BE49-F238E27FC236}">
                <a16:creationId xmlns:a16="http://schemas.microsoft.com/office/drawing/2014/main" id="{E7643569-B3A0-02E9-7018-4BFA10FF1F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9137" y="2886699"/>
            <a:ext cx="2726975" cy="1496251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noProof="0">
                <a:latin typeface="Tajwal"/>
              </a:rPr>
              <a:t>Upcoming we will create a database to store the user’s account information and progress. </a:t>
            </a:r>
            <a:endParaRPr lang="en-US" noProof="0" dirty="0">
              <a:latin typeface="Tajwal"/>
            </a:endParaRPr>
          </a:p>
        </p:txBody>
      </p:sp>
      <p:sp>
        <p:nvSpPr>
          <p:cNvPr id="13" name="Google Shape;135;p7">
            <a:extLst>
              <a:ext uri="{FF2B5EF4-FFF2-40B4-BE49-F238E27FC236}">
                <a16:creationId xmlns:a16="http://schemas.microsoft.com/office/drawing/2014/main" id="{B85B692C-0E92-0783-49DB-6E73F5F5EDEE}"/>
              </a:ext>
            </a:extLst>
          </p:cNvPr>
          <p:cNvSpPr txBox="1">
            <a:spLocks/>
          </p:cNvSpPr>
          <p:nvPr/>
        </p:nvSpPr>
        <p:spPr>
          <a:xfrm>
            <a:off x="480061" y="2431903"/>
            <a:ext cx="253180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Tajwal"/>
              </a:rPr>
              <a:t>Creating a database </a:t>
            </a:r>
          </a:p>
        </p:txBody>
      </p:sp>
      <p:sp>
        <p:nvSpPr>
          <p:cNvPr id="14" name="Google Shape;136;p7">
            <a:extLst>
              <a:ext uri="{FF2B5EF4-FFF2-40B4-BE49-F238E27FC236}">
                <a16:creationId xmlns:a16="http://schemas.microsoft.com/office/drawing/2014/main" id="{8EE7E3A4-C00A-C0EA-449D-4C9E4D35911D}"/>
              </a:ext>
            </a:extLst>
          </p:cNvPr>
          <p:cNvSpPr txBox="1">
            <a:spLocks/>
          </p:cNvSpPr>
          <p:nvPr/>
        </p:nvSpPr>
        <p:spPr>
          <a:xfrm>
            <a:off x="3207037" y="2431903"/>
            <a:ext cx="253180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Tajwal"/>
              </a:rPr>
              <a:t>More Games &amp; Levels</a:t>
            </a:r>
          </a:p>
        </p:txBody>
      </p:sp>
      <p:sp>
        <p:nvSpPr>
          <p:cNvPr id="15" name="Google Shape;137;p7">
            <a:extLst>
              <a:ext uri="{FF2B5EF4-FFF2-40B4-BE49-F238E27FC236}">
                <a16:creationId xmlns:a16="http://schemas.microsoft.com/office/drawing/2014/main" id="{13FA698B-14F5-5E31-DC33-4A7A28B0AACD}"/>
              </a:ext>
            </a:extLst>
          </p:cNvPr>
          <p:cNvSpPr txBox="1">
            <a:spLocks/>
          </p:cNvSpPr>
          <p:nvPr/>
        </p:nvSpPr>
        <p:spPr>
          <a:xfrm>
            <a:off x="5496876" y="2823446"/>
            <a:ext cx="3433763" cy="1961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Tajwal"/>
              </a:rPr>
              <a:t>The UI should be simple and uncluttered to avoid overwhelming the user. Colors, shapes, and animations need to be used thoughtfully.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Tajwal"/>
              </a:rPr>
              <a:t>The UX should be structured to provide a sense of routine and predictability, which can help create a comforting environment for children with autism. </a:t>
            </a:r>
          </a:p>
        </p:txBody>
      </p:sp>
      <p:sp>
        <p:nvSpPr>
          <p:cNvPr id="16" name="Google Shape;138;p7">
            <a:extLst>
              <a:ext uri="{FF2B5EF4-FFF2-40B4-BE49-F238E27FC236}">
                <a16:creationId xmlns:a16="http://schemas.microsoft.com/office/drawing/2014/main" id="{DA9CD18E-3BBD-EEE8-3EB7-C1E1AEE72C93}"/>
              </a:ext>
            </a:extLst>
          </p:cNvPr>
          <p:cNvSpPr txBox="1">
            <a:spLocks/>
          </p:cNvSpPr>
          <p:nvPr/>
        </p:nvSpPr>
        <p:spPr>
          <a:xfrm>
            <a:off x="5789235" y="2430964"/>
            <a:ext cx="253180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Tajwal"/>
              </a:rPr>
              <a:t>Better UI/UX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9167F6-874C-D98B-F763-EDC41FAB16A6}"/>
              </a:ext>
            </a:extLst>
          </p:cNvPr>
          <p:cNvSpPr/>
          <p:nvPr/>
        </p:nvSpPr>
        <p:spPr>
          <a:xfrm>
            <a:off x="3803501" y="1730255"/>
            <a:ext cx="774997" cy="528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 b="1">
                <a:solidFill>
                  <a:schemeClr val="bg2"/>
                </a:solidFill>
                <a:latin typeface="Tajwal"/>
                <a:cs typeface="Sora SemiBold" pitchFamily="2" charset="0"/>
              </a:rPr>
              <a:t>02</a:t>
            </a:r>
            <a:endParaRPr lang="es-ES" b="1">
              <a:latin typeface="Tajw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95E980-E25B-BCBD-B04D-CFC3A057E58C}"/>
              </a:ext>
            </a:extLst>
          </p:cNvPr>
          <p:cNvSpPr/>
          <p:nvPr/>
        </p:nvSpPr>
        <p:spPr>
          <a:xfrm>
            <a:off x="6667639" y="1730255"/>
            <a:ext cx="774997" cy="528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 b="1">
                <a:solidFill>
                  <a:schemeClr val="bg2"/>
                </a:solidFill>
                <a:latin typeface="Tajwal"/>
                <a:cs typeface="Sora SemiBold" pitchFamily="2" charset="0"/>
              </a:rPr>
              <a:t>03</a:t>
            </a:r>
            <a:endParaRPr lang="es-ES" b="1">
              <a:latin typeface="Tajwal"/>
            </a:endParaRPr>
          </a:p>
        </p:txBody>
      </p:sp>
      <p:sp>
        <p:nvSpPr>
          <p:cNvPr id="20" name="Google Shape;137;p7">
            <a:extLst>
              <a:ext uri="{FF2B5EF4-FFF2-40B4-BE49-F238E27FC236}">
                <a16:creationId xmlns:a16="http://schemas.microsoft.com/office/drawing/2014/main" id="{F2CD27CC-FBB2-EF4C-DDD7-5CEDB26DF867}"/>
              </a:ext>
            </a:extLst>
          </p:cNvPr>
          <p:cNvSpPr txBox="1">
            <a:spLocks/>
          </p:cNvSpPr>
          <p:nvPr/>
        </p:nvSpPr>
        <p:spPr>
          <a:xfrm>
            <a:off x="3079373" y="2866569"/>
            <a:ext cx="2531804" cy="149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Tajwal"/>
              </a:rPr>
              <a:t>We </a:t>
            </a:r>
            <a:r>
              <a:rPr lang="en-US">
                <a:latin typeface="Tajwal"/>
              </a:rPr>
              <a:t>have a plan to add extra games, making the game a game catalog focused on education. </a:t>
            </a:r>
            <a:endParaRPr lang="en-US" dirty="0">
              <a:latin typeface="Tajwal"/>
            </a:endParaRPr>
          </a:p>
          <a:p>
            <a:endParaRPr lang="en-US">
              <a:latin typeface="Tajw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A29951-8821-73F7-92B6-F217ECD659BE}"/>
              </a:ext>
            </a:extLst>
          </p:cNvPr>
          <p:cNvSpPr/>
          <p:nvPr/>
        </p:nvSpPr>
        <p:spPr>
          <a:xfrm>
            <a:off x="911127" y="1770164"/>
            <a:ext cx="774997" cy="528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 b="1" dirty="0">
                <a:solidFill>
                  <a:schemeClr val="bg2"/>
                </a:solidFill>
                <a:latin typeface="Tajwal"/>
                <a:cs typeface="Sora SemiBold" pitchFamily="2" charset="0"/>
              </a:rPr>
              <a:t>01</a:t>
            </a:r>
            <a:endParaRPr lang="es-ES" b="1" dirty="0">
              <a:solidFill>
                <a:schemeClr val="bg2"/>
              </a:solidFill>
              <a:latin typeface="Tajwal"/>
              <a:cs typeface="Sora SemiBold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Word"/>
      </p:transition>
    </mc:Choice>
    <mc:Fallback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"/>
          <p:cNvSpPr txBox="1">
            <a:spLocks noGrp="1"/>
          </p:cNvSpPr>
          <p:nvPr>
            <p:ph type="body" idx="1"/>
          </p:nvPr>
        </p:nvSpPr>
        <p:spPr>
          <a:xfrm>
            <a:off x="3797010" y="2571750"/>
            <a:ext cx="1549979" cy="336551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en-US" noProof="0" dirty="0">
                <a:latin typeface="Tajwal"/>
              </a:rPr>
              <a:t>Any questions? </a:t>
            </a:r>
            <a:endParaRPr lang="en-US" sz="1100" noProof="0" dirty="0">
              <a:latin typeface="Tajw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0029FC-1968-6EC1-C889-53826A87BFA7}"/>
              </a:ext>
            </a:extLst>
          </p:cNvPr>
          <p:cNvGrpSpPr/>
          <p:nvPr/>
        </p:nvGrpSpPr>
        <p:grpSpPr>
          <a:xfrm flipV="1">
            <a:off x="-258098" y="-349245"/>
            <a:ext cx="3691861" cy="1093386"/>
            <a:chOff x="-258098" y="4115513"/>
            <a:chExt cx="3691861" cy="109338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20E9249-1C2D-CB38-837F-4A2D40422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4115513"/>
              <a:ext cx="3433763" cy="1027987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ED1D91-9F08-9B86-F216-FA7312463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58098" y="4267200"/>
              <a:ext cx="2924175" cy="87630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6C52174-9C6D-B362-8527-1910B6E0F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56997" y="4437574"/>
              <a:ext cx="2521974" cy="771325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8E820B4-C958-B1D1-E3FC-EAB52AD9AFB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4853" r="14853"/>
          <a:stretch/>
        </p:blipFill>
        <p:spPr>
          <a:xfrm>
            <a:off x="4840633" y="7927337"/>
            <a:ext cx="3310834" cy="3144200"/>
          </a:xfrm>
          <a:prstGeom prst="rect">
            <a:avLst/>
          </a:prstGeom>
        </p:spPr>
      </p:pic>
      <p:sp>
        <p:nvSpPr>
          <p:cNvPr id="7" name="Google Shape;262;p13">
            <a:extLst>
              <a:ext uri="{FF2B5EF4-FFF2-40B4-BE49-F238E27FC236}">
                <a16:creationId xmlns:a16="http://schemas.microsoft.com/office/drawing/2014/main" id="{083EEC28-5D1E-CEF3-8DEF-22B7EAFE96E6}"/>
              </a:ext>
            </a:extLst>
          </p:cNvPr>
          <p:cNvSpPr txBox="1">
            <a:spLocks/>
          </p:cNvSpPr>
          <p:nvPr/>
        </p:nvSpPr>
        <p:spPr>
          <a:xfrm>
            <a:off x="3340100" y="1691482"/>
            <a:ext cx="2571750" cy="8802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bg2"/>
                </a:solidFill>
                <a:latin typeface="Sora SemiBold" pitchFamily="2" charset="0"/>
                <a:ea typeface="Sora SemiBold" panose="020B0604020202020204" charset="0"/>
                <a:cs typeface="Sora SemiBold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 dirty="0">
                <a:latin typeface="Tajwal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563082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theme/theme1.xml><?xml version="1.0" encoding="utf-8"?>
<a:theme xmlns:a="http://schemas.openxmlformats.org/drawingml/2006/main" name="Consulting with Morph Transition by Slidesgo">
  <a:themeElements>
    <a:clrScheme name="Custom 3">
      <a:dk1>
        <a:srgbClr val="000000"/>
      </a:dk1>
      <a:lt1>
        <a:srgbClr val="2C2A96"/>
      </a:lt1>
      <a:dk2>
        <a:srgbClr val="FFFFFF"/>
      </a:dk2>
      <a:lt2>
        <a:srgbClr val="667EF1"/>
      </a:lt2>
      <a:accent1>
        <a:srgbClr val="B2BEF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B7F9E8F63D73479C0EA449781A7D87" ma:contentTypeVersion="15" ma:contentTypeDescription="Create a new document." ma:contentTypeScope="" ma:versionID="ed178c2dd5d348a86fc25442d3f9491d">
  <xsd:schema xmlns:xsd="http://www.w3.org/2001/XMLSchema" xmlns:xs="http://www.w3.org/2001/XMLSchema" xmlns:p="http://schemas.microsoft.com/office/2006/metadata/properties" xmlns:ns3="f640bc54-625f-4b0e-b68f-b17ff466dbcf" xmlns:ns4="2f01aeb0-abb7-4219-9117-992c5e6bb331" targetNamespace="http://schemas.microsoft.com/office/2006/metadata/properties" ma:root="true" ma:fieldsID="82ca5fa5408ed7354088185e3eadaa50" ns3:_="" ns4:_="">
    <xsd:import namespace="f640bc54-625f-4b0e-b68f-b17ff466dbcf"/>
    <xsd:import namespace="2f01aeb0-abb7-4219-9117-992c5e6bb33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40bc54-625f-4b0e-b68f-b17ff466db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01aeb0-abb7-4219-9117-992c5e6bb3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640bc54-625f-4b0e-b68f-b17ff466dbcf" xsi:nil="true"/>
  </documentManagement>
</p:properties>
</file>

<file path=customXml/itemProps1.xml><?xml version="1.0" encoding="utf-8"?>
<ds:datastoreItem xmlns:ds="http://schemas.openxmlformats.org/officeDocument/2006/customXml" ds:itemID="{F1E6FFBB-6209-46C1-AFDD-5843D99E20B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0C6B35-A256-428E-814F-824FB8A257FE}">
  <ds:schemaRefs>
    <ds:schemaRef ds:uri="2f01aeb0-abb7-4219-9117-992c5e6bb331"/>
    <ds:schemaRef ds:uri="f640bc54-625f-4b0e-b68f-b17ff466dbc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801A01C-2FEF-4CFD-B0D0-A266DAAADF41}">
  <ds:schemaRefs>
    <ds:schemaRef ds:uri="http://purl.org/dc/dcmitype/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2f01aeb0-abb7-4219-9117-992c5e6bb331"/>
    <ds:schemaRef ds:uri="f640bc54-625f-4b0e-b68f-b17ff466dbcf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392</Words>
  <Application>Microsoft Office PowerPoint</Application>
  <PresentationFormat>On-screen Show (16:9)</PresentationFormat>
  <Paragraphs>61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Tajwal</vt:lpstr>
      <vt:lpstr>Bebas Neue</vt:lpstr>
      <vt:lpstr>Arial</vt:lpstr>
      <vt:lpstr>Lato</vt:lpstr>
      <vt:lpstr>Sora SemiBold</vt:lpstr>
      <vt:lpstr>Fira Sans Extra Condensed Medium</vt:lpstr>
      <vt:lpstr>Consulting with Morph Transition by Slidesgo</vt:lpstr>
      <vt:lpstr>Edrak</vt:lpstr>
      <vt:lpstr>Introduction &amp; Purpose </vt:lpstr>
      <vt:lpstr>PowerPoint Presentation</vt:lpstr>
      <vt:lpstr>Challenges Faced</vt:lpstr>
      <vt:lpstr>Lessons Learned</vt:lpstr>
      <vt:lpstr>Edrak Game Architecture </vt:lpstr>
      <vt:lpstr>Edrak Game Architecture </vt:lpstr>
      <vt:lpstr>Our Upcoming Plans  &amp; SWE2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Consulting with Morph Transition</dc:title>
  <dc:creator>Aziz K</dc:creator>
  <cp:lastModifiedBy>Abdulaziz Muhammad Abdulaziz Alkathiri</cp:lastModifiedBy>
  <cp:revision>2</cp:revision>
  <dcterms:created xsi:type="dcterms:W3CDTF">2021-10-12T08:06:43Z</dcterms:created>
  <dcterms:modified xsi:type="dcterms:W3CDTF">2024-02-05T20:47:55Z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0x010100DDB7F9E8F63D73479C0EA449781A7D87</vt:lpwstr>
  </property>
</Properties>
</file>